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  <p:sldMasterId id="2147487918" r:id="rId2"/>
    <p:sldMasterId id="2147489269" r:id="rId3"/>
    <p:sldMasterId id="2147491322" r:id="rId4"/>
    <p:sldMasterId id="2147491327" r:id="rId5"/>
  </p:sldMasterIdLst>
  <p:notesMasterIdLst>
    <p:notesMasterId r:id="rId26"/>
  </p:notesMasterIdLst>
  <p:handoutMasterIdLst>
    <p:handoutMasterId r:id="rId27"/>
  </p:handoutMasterIdLst>
  <p:sldIdLst>
    <p:sldId id="259" r:id="rId6"/>
    <p:sldId id="305" r:id="rId7"/>
    <p:sldId id="567" r:id="rId8"/>
    <p:sldId id="325" r:id="rId9"/>
    <p:sldId id="327" r:id="rId10"/>
    <p:sldId id="307" r:id="rId11"/>
    <p:sldId id="311" r:id="rId12"/>
    <p:sldId id="569" r:id="rId13"/>
    <p:sldId id="568" r:id="rId14"/>
    <p:sldId id="570" r:id="rId15"/>
    <p:sldId id="324" r:id="rId16"/>
    <p:sldId id="333" r:id="rId17"/>
    <p:sldId id="310" r:id="rId18"/>
    <p:sldId id="314" r:id="rId19"/>
    <p:sldId id="312" r:id="rId20"/>
    <p:sldId id="331" r:id="rId21"/>
    <p:sldId id="328" r:id="rId22"/>
    <p:sldId id="334" r:id="rId23"/>
    <p:sldId id="313" r:id="rId24"/>
    <p:sldId id="691" r:id="rId25"/>
  </p:sldIdLst>
  <p:sldSz cx="9144000" cy="6858000" type="screen4x3"/>
  <p:notesSz cx="6858000" cy="9266238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C5F"/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78898" autoAdjust="0"/>
  </p:normalViewPr>
  <p:slideViewPr>
    <p:cSldViewPr>
      <p:cViewPr varScale="1">
        <p:scale>
          <a:sx n="59" d="100"/>
          <a:sy n="59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36" y="-108"/>
      </p:cViewPr>
      <p:guideLst>
        <p:guide orient="horz" pos="291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E86689-D2BA-4BC8-92E5-9C51E0E474CB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C0224C-7CB1-4663-8188-55F345B9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8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5B3B36-B1B3-4918-A621-066DACDADC22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95325"/>
            <a:ext cx="4629150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7E513A-D5CD-49C2-A479-060BE207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83888-B3B1-422F-938F-8D29571881F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399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8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1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8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5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576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13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91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59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7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D5113-7002-4C91-B165-7189C89191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07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xmlns="" id="{975E268D-E2D3-4F36-9077-5B09A936E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xmlns="" id="{0059A50D-7DD9-460A-B347-6A4F69FAE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xmlns="" id="{614D6B38-8F3D-4535-B08B-267061638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77E59F-CFCE-4DD7-B9C1-A24DA7283A11}" type="slidenum">
              <a:rPr lang="en-US" altLang="en-US" smtClean="0">
                <a:cs typeface="Arial" panose="020B0604020202020204" pitchFamily="34" charset="0"/>
              </a:rPr>
              <a:pPr/>
              <a:t>20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79F6C-92F5-4351-AEDA-7173EA1627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28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D1E3D-34B4-400F-8C7E-62B2979F785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30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93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7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E513A-D5CD-49C2-A479-060BE207E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66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363-D0EF-4396-9190-D78A674C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846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F7C10D-B4B2-45E7-965D-2CF132EC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710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69B3F5-F5A5-44B9-B6EB-E484AE35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821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7B4DA-CBF3-4078-B55C-B8DB3EA2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1630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3F4766-6F86-487A-B9DF-B24F01313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51D14-3628-44A1-857F-D7E4204D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9824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84835F-547C-417B-A7A2-EC30ABDE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106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637E80-3A50-4B50-9E37-C98B2B30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6353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025ACC7-AD5D-4388-AED0-85EB95910A51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2915BC-F9B8-4CEA-A28D-F7C677C5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0542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FD170D3-2441-4C81-9616-2E4F56EE59B9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FC22AE-B21C-438F-BF8A-3020494B5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3787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26E5E3-6E14-480A-B98F-219C46DD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366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D37D2D-6A4A-4BE3-9777-F444F5A1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1885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4379F4-CCE7-4769-B2FA-743C43A6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5203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741D19-2204-4E84-BB83-E235FA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4239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08018D-9F03-4E3D-B8DE-FE2E3E9ED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0538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1A6361-5D0E-4323-8BA8-269BCC0B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6309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22555F-5852-4B15-9C50-8F6F6E80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693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002F1B-5D27-43A7-9797-FA5FC7F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6432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24F7C77-7FFA-4F8B-9E66-594E5FCD5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51837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333E05-7FC7-4664-8298-5DE09446A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407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2F2E2CF-030C-49FB-92CA-5153BE26C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83670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E8F1A2-4F69-4D60-83EF-AF85EF26DE8B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4AE232C-46D7-4F77-9641-38F6EBA40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6110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EAC2D0-3DE6-45BB-B370-5429062AA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8187"/>
      </p:ext>
    </p:extLst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349C0B72-1334-4E9D-B3D9-37EECD320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ED3187-FC68-4F4A-9DC8-8E7A2B6D7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1956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004BF4-C464-4AF0-BAAE-0182830E48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03FC7E9-6462-4CA5-BB90-AE87526D8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F19352-B089-484F-B5AF-C0D8B3401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10499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081B61-B720-4E9E-A426-619A5F40A0A8}"/>
              </a:ext>
            </a:extLst>
          </p:cNvPr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CADE3-BFB4-4B33-B658-B0FB8BA49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DF01324-EC0B-4AA8-8D9E-DBCC43D4A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77060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31DB4-5963-4FB5-BA92-D92964E0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A8AF4D-D8E7-4408-B438-5B1ED2CC7A91}" type="datetimeFigureOut">
              <a:rPr lang="en-US"/>
              <a:pPr>
                <a:defRPr/>
              </a:pPr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8C775F-9C24-4A9E-9C9C-B96A9F1A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F02883-C9C6-40E4-9B90-F3553C17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2DF2F36-4BD6-40B3-B8BF-C181556C4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0284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D64BC-F425-45FE-94C8-B1E60FBA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9391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D20A651-DD2A-43F9-B233-7D1808E13BBE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E58E67-7FD8-4379-840D-BCC49495D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18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40C6878-39AF-4F82-B17B-501DBCE88031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39CF6D-EE2D-44C4-A5B9-4EDEC9B91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3556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0D9EFE-39A9-4CF6-AFF6-AAD33C54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483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BCBC08-C6F1-4AD3-8B8D-81BFF52C8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4755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18607B-A602-4631-B633-657AB7BF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04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8D073E-245E-4EFB-9D4A-93808380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32" name="Picture 20" descr="ODEP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7349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JAN is funded by a contract with the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Office of Disability Employment Policy, U.S. Department of Labor.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6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6A418-2381-4E3A-A174-8DB65979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Mental Health Impairments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7" r:id="rId1"/>
    <p:sldLayoutId id="2147491298" r:id="rId2"/>
    <p:sldLayoutId id="2147491299" r:id="rId3"/>
    <p:sldLayoutId id="2147491300" r:id="rId4"/>
    <p:sldLayoutId id="2147491301" r:id="rId5"/>
    <p:sldLayoutId id="2147491303" r:id="rId6"/>
    <p:sldLayoutId id="2147491304" r:id="rId7"/>
    <p:sldLayoutId id="2147491305" r:id="rId8"/>
    <p:sldLayoutId id="2147491306" r:id="rId9"/>
    <p:sldLayoutId id="2147491307" r:id="rId10"/>
    <p:sldLayoutId id="2147491308" r:id="rId11"/>
    <p:sldLayoutId id="2147491309" r:id="rId12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16A4F4-A43F-4F00-99A4-FFD6C82A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JAN Logo&#10;&#10;Job Accommodation Network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Mental Health Impairments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0" r:id="rId1"/>
    <p:sldLayoutId id="2147491311" r:id="rId2"/>
    <p:sldLayoutId id="2147491312" r:id="rId3"/>
    <p:sldLayoutId id="2147491313" r:id="rId4"/>
    <p:sldLayoutId id="2147491314" r:id="rId5"/>
    <p:sldLayoutId id="2147491315" r:id="rId6"/>
    <p:sldLayoutId id="2147491316" r:id="rId7"/>
    <p:sldLayoutId id="2147491317" r:id="rId8"/>
    <p:sldLayoutId id="2147491318" r:id="rId9"/>
    <p:sldLayoutId id="2147491319" r:id="rId10"/>
    <p:sldLayoutId id="2147491320" r:id="rId11"/>
    <p:sldLayoutId id="2147491321" r:id="rId12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8C2173-B107-4372-8E0D-93108B939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4104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5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3" r:id="rId1"/>
    <p:sldLayoutId id="2147491324" r:id="rId2"/>
    <p:sldLayoutId id="2147491325" r:id="rId3"/>
    <p:sldLayoutId id="2147491326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>
            <a:extLst>
              <a:ext uri="{FF2B5EF4-FFF2-40B4-BE49-F238E27FC236}">
                <a16:creationId xmlns:a16="http://schemas.microsoft.com/office/drawing/2014/main" xmlns="" id="{3EE98FB6-B6BC-410B-95E8-2052A4B245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85FFA71-8FE5-402A-AC25-3B483A267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B68549-3027-427F-9FD4-A3D4E2F0A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2DC83DB-4411-4B15-839C-0DEF0E34653A}"/>
              </a:ext>
            </a:extLst>
          </p:cNvPr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>
            <a:extLst>
              <a:ext uri="{FF2B5EF4-FFF2-40B4-BE49-F238E27FC236}">
                <a16:creationId xmlns:a16="http://schemas.microsoft.com/office/drawing/2014/main" xmlns="" id="{C3EC51D1-314E-4517-9CBB-7F187491299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A7CC84-EFD2-4FCF-9F13-782A3307C144}"/>
              </a:ext>
            </a:extLst>
          </p:cNvPr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3" name="Text Placeholder 2">
            <a:extLst>
              <a:ext uri="{FF2B5EF4-FFF2-40B4-BE49-F238E27FC236}">
                <a16:creationId xmlns:a16="http://schemas.microsoft.com/office/drawing/2014/main" xmlns="" id="{EE1A9F5E-6AD5-49D8-945D-77B80CE6DA6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4104" name="Picture 20">
            <a:extLst>
              <a:ext uri="{FF2B5EF4-FFF2-40B4-BE49-F238E27FC236}">
                <a16:creationId xmlns:a16="http://schemas.microsoft.com/office/drawing/2014/main" xmlns="" id="{FDBB89A0-90A9-4E35-B0C5-A2CFEFEF84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DA8D1C-FEA1-4D75-A7D7-2ED4EF51272A}"/>
              </a:ext>
            </a:extLst>
          </p:cNvPr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06" name="Picture 11" descr="JAN Logo&#10;&#10;Job Accommodation Network">
            <a:extLst>
              <a:ext uri="{FF2B5EF4-FFF2-40B4-BE49-F238E27FC236}">
                <a16:creationId xmlns:a16="http://schemas.microsoft.com/office/drawing/2014/main" xmlns="" id="{AE399F45-80A9-408B-BF9D-4652789063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itle Placeholder 11">
            <a:extLst>
              <a:ext uri="{FF2B5EF4-FFF2-40B4-BE49-F238E27FC236}">
                <a16:creationId xmlns:a16="http://schemas.microsoft.com/office/drawing/2014/main" xmlns="" id="{CF51A026-67D9-4129-9990-E66BE933E137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8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hs.yale.edu/sites/default/files/files/ergonomics-home-office.pdf" TargetMode="External"/><Relationship Id="rId3" Type="http://schemas.openxmlformats.org/officeDocument/2006/relationships/hyperlink" Target="https://askjan.org/topics/ergono.cfm" TargetMode="External"/><Relationship Id="rId7" Type="http://schemas.openxmlformats.org/officeDocument/2006/relationships/hyperlink" Target="https://www.inc.com/minda-zetlin/ergonomics-home-office-work-at-home-setup-spinal-back-health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humantech.com/dont-work-from-the-couch-tips-to-improve-your-home-office/" TargetMode="External"/><Relationship Id="rId5" Type="http://schemas.openxmlformats.org/officeDocument/2006/relationships/hyperlink" Target="https://source.colostate.edu/ergonomic-tips-for-working-from-home/" TargetMode="External"/><Relationship Id="rId4" Type="http://schemas.openxmlformats.org/officeDocument/2006/relationships/hyperlink" Target="https://www.mayoclinic.org/healthy-lifestyle/adult-health/in-depth/office-ergonomics/art-20046169" TargetMode="External"/><Relationship Id="rId9" Type="http://schemas.openxmlformats.org/officeDocument/2006/relationships/hyperlink" Target="https://www.system-concepts.com/insights/coronavirus-ergonomics-tips-for-working-at-hom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work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telework.gov/federal-community/telework-employees/safety-checklist/" TargetMode="External"/><Relationship Id="rId4" Type="http://schemas.openxmlformats.org/officeDocument/2006/relationships/hyperlink" Target="https://www.telework.gov/federal-community/telework-employees/self-assessmen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ake-your-Outlook-email-accessible-to-people-with-disabilities-71ce71f4-7b15-4b7a-a2e3-cf91721bbac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www.peatworks.org/futureofwork/a11y/telework" TargetMode="External"/><Relationship Id="rId5" Type="http://schemas.openxmlformats.org/officeDocument/2006/relationships/hyperlink" Target="https://digital.gov/resources/improving-the-accessibility-of-social-media-in-government/#general" TargetMode="External"/><Relationship Id="rId4" Type="http://schemas.openxmlformats.org/officeDocument/2006/relationships/hyperlink" Target="https://www.peatworks.org/staff-training/social-medi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skjan.org/solutions/Relay-Conference-Captioning-RCC.cfm" TargetMode="External"/><Relationship Id="rId3" Type="http://schemas.openxmlformats.org/officeDocument/2006/relationships/hyperlink" Target="https://www.peatworks.org/content/how-pick-accessible-virtual-meeting-platform" TargetMode="External"/><Relationship Id="rId7" Type="http://schemas.openxmlformats.org/officeDocument/2006/relationships/hyperlink" Target="https://askjan.org/solutions/Video-Remote-Interpreting-Services-VRI.cf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askjan.org/solutions/CART-Services-Remote.cfm" TargetMode="External"/><Relationship Id="rId5" Type="http://schemas.openxmlformats.org/officeDocument/2006/relationships/hyperlink" Target="https://www.peatworks.org/content/checklist-accessible-virtual-meeting-presentation" TargetMode="External"/><Relationship Id="rId10" Type="http://schemas.openxmlformats.org/officeDocument/2006/relationships/hyperlink" Target="https://askjan.org/solutions/Captioned-Telephone-Calls.cfm" TargetMode="External"/><Relationship Id="rId4" Type="http://schemas.openxmlformats.org/officeDocument/2006/relationships/hyperlink" Target="https://www.peatworks.org/blog/2020/apr/7-steps-make-your-virtual-presentations-accessible" TargetMode="External"/><Relationship Id="rId9" Type="http://schemas.openxmlformats.org/officeDocument/2006/relationships/hyperlink" Target="https://askjan.org/solutions/Video-Relay-Services-VRS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solutions/Apps-for-Concentration.cf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facts/telework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askjan.org/topics/telework.cf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oc.gov/laws/guidance/pandemic-preparedness-workplace-and-americans-disabilities-act" TargetMode="External"/><Relationship Id="rId3" Type="http://schemas.openxmlformats.org/officeDocument/2006/relationships/hyperlink" Target="https://askjan.org/topics/COVID-19.cfm" TargetMode="External"/><Relationship Id="rId7" Type="http://schemas.openxmlformats.org/officeDocument/2006/relationships/hyperlink" Target="https://askjan.org/articles/Teleconference-Accessibility-and-Hearing-Keeping-Deaf-and-Hard-of-Hearing-Employees-in-the-Loop.cf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askjan.org/blogs/jan/2020/03/coronavirus-covid-19-stress-and-mental-health-conditions.cfm" TargetMode="External"/><Relationship Id="rId5" Type="http://schemas.openxmlformats.org/officeDocument/2006/relationships/hyperlink" Target="https://askjan.org/blogs/jan/2020/03/the-ada-and-managing-reasonable-accommodation-requests-from-employees-with-disabilities-in-response-to-covid-19.cfm" TargetMode="External"/><Relationship Id="rId10" Type="http://schemas.openxmlformats.org/officeDocument/2006/relationships/hyperlink" Target="https://www.youtube.com/watch?v=i8bHOtOFfJU" TargetMode="External"/><Relationship Id="rId4" Type="http://schemas.openxmlformats.org/officeDocument/2006/relationships/hyperlink" Target="https://askjan.org/articles/Engaging-in-the-Interactive-Process-During-the-COVID-19-Pandemic.cfm" TargetMode="External"/><Relationship Id="rId9" Type="http://schemas.openxmlformats.org/officeDocument/2006/relationships/hyperlink" Target="https://www.eeoc.gov/wysk/what-you-should-know-about-covid-19-and-ada-rehabilitation-act-and-other-eeo-law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mailto:defreitas@jan.wvu.edu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facts/telework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eeoc.gov/facts/pandemic_flu.html" TargetMode="External"/><Relationship Id="rId4" Type="http://schemas.openxmlformats.org/officeDocument/2006/relationships/hyperlink" Target="https://askjan.org/topics/telework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laws/guidance/pandemic-preparedness-workplace-and-americans-disabilities-a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0G7l41NK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eeoc.gov/wysk/what-you-should-know-about-covid-19-and-ada-rehabilitation-act-and-other-eeo-law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skjan.org/solutions/Ergonomic-and-Adjustable-Office-Chairs.cfm" TargetMode="External"/><Relationship Id="rId3" Type="http://schemas.openxmlformats.org/officeDocument/2006/relationships/hyperlink" Target="https://askjan.org/solutions/Screen-Magnification-Software.cfm" TargetMode="External"/><Relationship Id="rId7" Type="http://schemas.openxmlformats.org/officeDocument/2006/relationships/hyperlink" Target="https://askjan.org/solutions/Adjustable-Workstations-for-Office-Settings.cfm" TargetMode="External"/><Relationship Id="rId12" Type="http://schemas.openxmlformats.org/officeDocument/2006/relationships/hyperlink" Target="https://askjan.org/solutions/Captioned-Telephone-Calls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askjan.org/solutions/Smart-Pens.cfm" TargetMode="External"/><Relationship Id="rId11" Type="http://schemas.openxmlformats.org/officeDocument/2006/relationships/hyperlink" Target="https://askjan.org/solutions/Headsets-Hearing-Aid-Compatible-Amplification.cfm" TargetMode="External"/><Relationship Id="rId5" Type="http://schemas.openxmlformats.org/officeDocument/2006/relationships/hyperlink" Target="https://askjan.org/solutions/Speech-Recognition-Software.cfm" TargetMode="External"/><Relationship Id="rId10" Type="http://schemas.openxmlformats.org/officeDocument/2006/relationships/hyperlink" Target="https://askjan.org/solutions/Alternative-Mice.cfm" TargetMode="External"/><Relationship Id="rId4" Type="http://schemas.openxmlformats.org/officeDocument/2006/relationships/hyperlink" Target="https://askjan.org/solutions/Screen-Reading-Software-and-Training.cfm" TargetMode="External"/><Relationship Id="rId9" Type="http://schemas.openxmlformats.org/officeDocument/2006/relationships/hyperlink" Target="https://askjan.org/solutions/Alternative-Keyboards.cf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434B98-5003-4C7D-A1E5-50E604DE418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2895600"/>
          </a:xfrm>
        </p:spPr>
        <p:txBody>
          <a:bodyPr>
            <a:normAutofit/>
          </a:bodyPr>
          <a:lstStyle/>
          <a:p>
            <a:pPr marL="0">
              <a:spcAft>
                <a:spcPts val="0"/>
              </a:spcAft>
              <a:defRPr/>
            </a:pPr>
            <a:endParaRPr lang="en-US" altLang="en-US" sz="800" dirty="0"/>
          </a:p>
          <a:p>
            <a:pPr marL="0">
              <a:spcAft>
                <a:spcPts val="1200"/>
              </a:spcAft>
              <a:defRPr/>
            </a:pPr>
            <a:r>
              <a:rPr lang="en-US" altLang="en-US" dirty="0"/>
              <a:t>Telework and</a:t>
            </a:r>
            <a:br>
              <a:rPr lang="en-US" altLang="en-US" dirty="0"/>
            </a:br>
            <a:r>
              <a:rPr lang="en-US" altLang="en-US" dirty="0"/>
              <a:t>Employees with Disabilities </a:t>
            </a:r>
            <a:br>
              <a:rPr lang="en-US" altLang="en-US" dirty="0"/>
            </a:br>
            <a:r>
              <a:rPr lang="en-US" altLang="en-US" dirty="0"/>
              <a:t>During the COVID-19 Pandemic</a:t>
            </a:r>
          </a:p>
          <a:p>
            <a:pPr marL="0" indent="0">
              <a:defRPr/>
            </a:pPr>
            <a:endParaRPr lang="en-US" altLang="en-US" sz="1800" b="0" dirty="0"/>
          </a:p>
          <a:p>
            <a:pPr marL="0" indent="0">
              <a:defRPr/>
            </a:pPr>
            <a:r>
              <a:rPr lang="en-US" altLang="en-US" sz="1600" b="0" dirty="0"/>
              <a:t>Tracie DeFreitas</a:t>
            </a:r>
            <a:br>
              <a:rPr lang="en-US" altLang="en-US" sz="1600" b="0" dirty="0"/>
            </a:br>
            <a:r>
              <a:rPr lang="en-US" altLang="en-US" sz="1600" b="0" dirty="0"/>
              <a:t>Lead Consultant, ADA Specialist</a:t>
            </a:r>
          </a:p>
          <a:p>
            <a:pPr marL="0" indent="0">
              <a:defRPr/>
            </a:pPr>
            <a:r>
              <a:rPr lang="en-US" altLang="en-US" sz="1600" b="0" dirty="0"/>
              <a:t>Job Accommodation Network</a:t>
            </a:r>
          </a:p>
          <a:p>
            <a:pPr>
              <a:defRPr/>
            </a:pPr>
            <a:endParaRPr lang="en-US" altLang="en-US" sz="2000" dirty="0"/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Ergonomics: Tips for Home Workstations cont’d</a:t>
            </a:r>
          </a:p>
          <a:p>
            <a:pPr marL="0" indent="0">
              <a:spcAft>
                <a:spcPts val="600"/>
              </a:spcAft>
            </a:pPr>
            <a:r>
              <a:rPr lang="en-US" sz="2400" b="0" dirty="0"/>
              <a:t>Chair: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200" dirty="0"/>
              <a:t>Use a rolled towel or pillow for back support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200" dirty="0"/>
              <a:t>Use a cushion to sit higher, if needed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200" dirty="0"/>
              <a:t>Use blocks to raise desk if seat cannot be lowered to proper height</a:t>
            </a:r>
          </a:p>
          <a:p>
            <a:pPr marL="400050">
              <a:spcAft>
                <a:spcPts val="600"/>
              </a:spcAft>
            </a:pPr>
            <a:r>
              <a:rPr lang="en-US" sz="2400" b="0" dirty="0"/>
              <a:t>Sit/stand workstation:</a:t>
            </a:r>
          </a:p>
          <a:p>
            <a:pPr marL="800100" lvl="1">
              <a:spcAft>
                <a:spcPts val="600"/>
              </a:spcAft>
            </a:pPr>
            <a:r>
              <a:rPr lang="en-US" sz="2200" b="0" dirty="0"/>
              <a:t>Stack boxes or books to proper height for standing; move laptop to the boxes/books to alternate sitting </a:t>
            </a:r>
            <a:br>
              <a:rPr lang="en-US" sz="2200" b="0" dirty="0"/>
            </a:br>
            <a:r>
              <a:rPr lang="en-US" sz="2200" b="0" dirty="0"/>
              <a:t>and standing</a:t>
            </a:r>
          </a:p>
          <a:p>
            <a:pPr marL="800100" lvl="1">
              <a:spcAft>
                <a:spcPts val="600"/>
              </a:spcAft>
            </a:pPr>
            <a:r>
              <a:rPr lang="en-US" sz="2200" b="0" dirty="0"/>
              <a:t>Use kitchen counter to stand periodically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18A4F87-9642-4F51-9BD5-090AB1BADAF0}"/>
              </a:ext>
            </a:extLst>
          </p:cNvPr>
          <p:cNvSpPr txBox="1">
            <a:spLocks/>
          </p:cNvSpPr>
          <p:nvPr/>
        </p:nvSpPr>
        <p:spPr bwMode="auto">
          <a:xfrm>
            <a:off x="6858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776336443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n-US" sz="2600" dirty="0"/>
              <a:t>Ergonomics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/>
              <a:t>AskJAN.org, A to Z: Topic: </a:t>
            </a:r>
            <a:r>
              <a:rPr lang="en-US" sz="2200" b="0" dirty="0">
                <a:hlinkClick r:id="rId3"/>
              </a:rPr>
              <a:t>Ergonomics in the Workplace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100" b="0" dirty="0">
                <a:hlinkClick r:id="rId4"/>
              </a:rPr>
              <a:t>Office ergonomics: Your how-to guide</a:t>
            </a:r>
            <a:endParaRPr lang="en-US" sz="2100" b="0" dirty="0"/>
          </a:p>
          <a:p>
            <a:pPr lvl="1">
              <a:spcAft>
                <a:spcPts val="600"/>
              </a:spcAft>
            </a:pPr>
            <a:r>
              <a:rPr lang="en-US" sz="2100" b="0" dirty="0">
                <a:hlinkClick r:id="rId5"/>
              </a:rPr>
              <a:t>Ergonomic tips for working from home</a:t>
            </a:r>
            <a:endParaRPr lang="en-US" sz="2100" b="0" dirty="0"/>
          </a:p>
          <a:p>
            <a:pPr lvl="1">
              <a:spcAft>
                <a:spcPts val="600"/>
              </a:spcAft>
            </a:pPr>
            <a:r>
              <a:rPr lang="en-US" sz="2100" b="0" dirty="0">
                <a:hlinkClick r:id="rId6"/>
              </a:rPr>
              <a:t>Don’t Work from the Couch! Tips to Improve Your Home Office</a:t>
            </a:r>
            <a:endParaRPr lang="en-US" sz="2100" b="0" dirty="0"/>
          </a:p>
          <a:p>
            <a:pPr lvl="1">
              <a:spcAft>
                <a:spcPts val="600"/>
              </a:spcAft>
            </a:pPr>
            <a:r>
              <a:rPr lang="en-US" sz="2100" b="0" dirty="0">
                <a:hlinkClick r:id="rId7"/>
              </a:rPr>
              <a:t>Your Home Office Is an Ergonomic Time Bomb. Here's How to Make It Better</a:t>
            </a:r>
            <a:endParaRPr lang="en-US" sz="2100" b="0" dirty="0"/>
          </a:p>
          <a:p>
            <a:pPr lvl="1">
              <a:spcAft>
                <a:spcPts val="600"/>
              </a:spcAft>
            </a:pPr>
            <a:r>
              <a:rPr lang="en-US" sz="2100" b="0" dirty="0">
                <a:hlinkClick r:id="rId8"/>
              </a:rPr>
              <a:t>How to Set Up Your Ergonomic Home Office: </a:t>
            </a:r>
            <a:br>
              <a:rPr lang="en-US" sz="2100" b="0" dirty="0">
                <a:hlinkClick r:id="rId8"/>
              </a:rPr>
            </a:br>
            <a:r>
              <a:rPr lang="en-US" sz="2100" b="0" dirty="0">
                <a:hlinkClick r:id="rId8"/>
              </a:rPr>
              <a:t>Six Essential Ergonomics Tips for Remote Workers</a:t>
            </a:r>
            <a:endParaRPr lang="en-US" sz="2100" b="0" dirty="0"/>
          </a:p>
          <a:p>
            <a:pPr lvl="1">
              <a:spcAft>
                <a:spcPts val="600"/>
              </a:spcAft>
            </a:pPr>
            <a:r>
              <a:rPr lang="en-US" sz="2100" b="0" dirty="0">
                <a:hlinkClick r:id="rId9"/>
              </a:rPr>
              <a:t>Coronavirus – ergonomics tips for working at home</a:t>
            </a:r>
            <a:endParaRPr lang="en-US" sz="2100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0" dirty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 lvl="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lvl="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6CDA318-D0C5-44DE-902E-453114CFBBAD}"/>
              </a:ext>
            </a:extLst>
          </p:cNvPr>
          <p:cNvSpPr txBox="1">
            <a:spLocks/>
          </p:cNvSpPr>
          <p:nvPr/>
        </p:nvSpPr>
        <p:spPr bwMode="auto">
          <a:xfrm>
            <a:off x="6858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12651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47D831F-E9B7-4CE5-B452-613BF351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US" sz="2600" dirty="0"/>
              <a:t>Equipment Delivery &amp; Set-up</a:t>
            </a:r>
          </a:p>
          <a:p>
            <a:pPr marL="347472" indent="-347472">
              <a:buFont typeface="Wingdings" panose="05000000000000000000" pitchFamily="2" charset="2"/>
              <a:buChar char="§"/>
            </a:pPr>
            <a:r>
              <a:rPr lang="en-US" sz="2400" b="0" dirty="0"/>
              <a:t>Duty to deliver and set-up equipment needed as accommodation for telework?</a:t>
            </a:r>
          </a:p>
          <a:p>
            <a:pPr marL="857250" lvl="1" indent="-457200"/>
            <a:r>
              <a:rPr lang="en-US" sz="2200" dirty="0"/>
              <a:t>Not addressed by EEOC</a:t>
            </a:r>
          </a:p>
          <a:p>
            <a:pPr marL="857250" lvl="1" indent="-457200"/>
            <a:r>
              <a:rPr lang="en-US" sz="2200" dirty="0"/>
              <a:t>Employer may want to consider using its own resources to insure that the employee receives the appropriate equipment and can use it safely and effectively – </a:t>
            </a:r>
            <a:r>
              <a:rPr lang="en-US" sz="2200" i="1" dirty="0"/>
              <a:t>but check with legal professional</a:t>
            </a:r>
          </a:p>
          <a:p>
            <a:pPr marL="0" indent="0"/>
            <a:r>
              <a:rPr lang="en-US" sz="2600" dirty="0"/>
              <a:t>Safety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hlinkClick r:id="rId3"/>
              </a:rPr>
              <a:t>Telework.gov</a:t>
            </a:r>
            <a:r>
              <a:rPr lang="en-US" sz="2400" b="0" dirty="0"/>
              <a:t> — Useful resource; federal government</a:t>
            </a:r>
          </a:p>
          <a:p>
            <a:pPr lvl="1"/>
            <a:r>
              <a:rPr lang="en-US" sz="2200" u="sng" dirty="0">
                <a:hlinkClick r:id="rId4" tooltip="Self-Assessment"/>
              </a:rPr>
              <a:t>Self-Assessment</a:t>
            </a:r>
            <a:r>
              <a:rPr lang="en-US" sz="2200" dirty="0"/>
              <a:t> &amp; </a:t>
            </a:r>
            <a:r>
              <a:rPr lang="en-US" sz="2200" dirty="0">
                <a:hlinkClick r:id="rId5" tooltip="Safety Checklist"/>
              </a:rPr>
              <a:t>Safety Checklist</a:t>
            </a:r>
            <a:r>
              <a:rPr lang="en-US" sz="2200" dirty="0"/>
              <a:t> 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F133257-416E-42F4-9B7E-27EF485A1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C27BECA-9FC2-4941-96C0-970F105323EA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Telework </a:t>
            </a:r>
            <a:r>
              <a:rPr lang="en-US" sz="2800" dirty="0">
                <a:latin typeface="Arial" charset="0"/>
                <a:cs typeface="Arial" charset="0"/>
              </a:rPr>
              <a:t>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28376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Staying Connected</a:t>
            </a:r>
          </a:p>
          <a:p>
            <a:pPr marL="347472" indent="-34747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E-mail</a:t>
            </a:r>
          </a:p>
          <a:p>
            <a:pPr marL="747522" lvl="1" indent="-347472">
              <a:spcAft>
                <a:spcPts val="0"/>
              </a:spcAft>
            </a:pPr>
            <a:r>
              <a:rPr lang="en-US" sz="2200" b="0" u="sng" dirty="0">
                <a:hlinkClick r:id="rId3"/>
              </a:rPr>
              <a:t>Make Your Outlook Email Accessible to People with Disabilities</a:t>
            </a:r>
            <a:endParaRPr lang="en-US" sz="2200" b="0" u="sng" dirty="0"/>
          </a:p>
          <a:p>
            <a:pPr marL="347472" indent="-34747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Group texting </a:t>
            </a:r>
          </a:p>
          <a:p>
            <a:pPr marL="347472" indent="-34747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Realtime chat</a:t>
            </a:r>
          </a:p>
          <a:p>
            <a:pPr marL="347472" indent="-34747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Social media</a:t>
            </a:r>
          </a:p>
          <a:p>
            <a:pPr marL="747522" lvl="1" indent="-347472">
              <a:spcAft>
                <a:spcPts val="0"/>
              </a:spcAft>
            </a:pPr>
            <a:r>
              <a:rPr lang="en-US" sz="2200" dirty="0">
                <a:hlinkClick r:id="rId4"/>
              </a:rPr>
              <a:t>PEAT: Social Media Accessibility</a:t>
            </a:r>
            <a:endParaRPr lang="en-US" sz="2200" dirty="0"/>
          </a:p>
          <a:p>
            <a:pPr marL="747522" lvl="1" indent="-347472">
              <a:spcAft>
                <a:spcPts val="600"/>
              </a:spcAft>
            </a:pPr>
            <a:r>
              <a:rPr lang="en-US" sz="2200" u="sng" dirty="0" err="1">
                <a:hlinkClick r:id="rId5"/>
              </a:rPr>
              <a:t>DigitalGov</a:t>
            </a:r>
            <a:r>
              <a:rPr lang="en-US" sz="2200" u="sng" dirty="0">
                <a:hlinkClick r:id="rId5"/>
              </a:rPr>
              <a:t> Social Media Accessibility Toolkit</a:t>
            </a:r>
            <a:endParaRPr lang="en-US" sz="2200" u="sng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Digital Accessibility and Telework Resource —</a:t>
            </a:r>
          </a:p>
          <a:p>
            <a:pPr lvl="1">
              <a:spcAft>
                <a:spcPts val="600"/>
              </a:spcAft>
            </a:pPr>
            <a:r>
              <a:rPr lang="en-US" sz="2200" b="0" dirty="0">
                <a:hlinkClick r:id="rId6"/>
              </a:rPr>
              <a:t>Partnership on Employment &amp; Accessible Technology (PEAT)</a:t>
            </a:r>
            <a:endParaRPr lang="en-US" sz="2200" b="0" dirty="0"/>
          </a:p>
          <a:p>
            <a:pPr marL="347472" indent="-347472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b="0" dirty="0"/>
          </a:p>
          <a:p>
            <a:pPr algn="ctr"/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983062424"/>
      </p:ext>
    </p:extLst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Staying Connected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0" dirty="0"/>
              <a:t>Accessible virtual meeting platform</a:t>
            </a:r>
          </a:p>
          <a:p>
            <a:pPr marL="747522" lvl="1" indent="-347472">
              <a:spcAft>
                <a:spcPts val="600"/>
              </a:spcAft>
            </a:pPr>
            <a:r>
              <a:rPr lang="en-US" sz="2200" u="sng" dirty="0">
                <a:hlinkClick r:id="rId3"/>
              </a:rPr>
              <a:t>How to Pick an Accessible Virtual Meeting Platform</a:t>
            </a:r>
            <a:endParaRPr lang="en-US" sz="2200" u="sng" dirty="0"/>
          </a:p>
          <a:p>
            <a:pPr lvl="1">
              <a:spcAft>
                <a:spcPts val="600"/>
              </a:spcAft>
            </a:pPr>
            <a:r>
              <a:rPr lang="en-US" sz="2200" dirty="0">
                <a:hlinkClick r:id="rId4"/>
              </a:rPr>
              <a:t>7 Steps to Make Your Virtual Presentations Accessible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n-US" sz="2200" dirty="0">
                <a:hlinkClick r:id="rId5"/>
              </a:rPr>
              <a:t>Checklist for Accessible Virtual Meetings and Presentations</a:t>
            </a:r>
            <a:endParaRPr lang="en-US" sz="2200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0" dirty="0">
                <a:hlinkClick r:id="rId6"/>
              </a:rPr>
              <a:t>Remote captioning (CART) </a:t>
            </a:r>
            <a:r>
              <a:rPr lang="en-US" sz="2600" b="0" dirty="0"/>
              <a:t>and </a:t>
            </a:r>
            <a:r>
              <a:rPr lang="en-US" sz="2600" b="0" dirty="0">
                <a:hlinkClick r:id="rId7"/>
              </a:rPr>
              <a:t>video remote interpreting services</a:t>
            </a:r>
            <a:r>
              <a:rPr lang="en-US" sz="2600" b="0" dirty="0"/>
              <a:t> for meetings and training</a:t>
            </a:r>
          </a:p>
          <a:p>
            <a:pPr marL="347472" lvl="0" indent="-347472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b="0" dirty="0"/>
              <a:t>Conference calls</a:t>
            </a:r>
          </a:p>
          <a:p>
            <a:pPr marL="747522" lvl="1" indent="-347472">
              <a:spcAft>
                <a:spcPts val="0"/>
              </a:spcAft>
            </a:pPr>
            <a:r>
              <a:rPr lang="en-US" sz="2200" dirty="0">
                <a:hlinkClick r:id="rId8"/>
              </a:rPr>
              <a:t>Relay conference captioning</a:t>
            </a:r>
            <a:endParaRPr lang="en-US" sz="2200" dirty="0"/>
          </a:p>
          <a:p>
            <a:pPr marL="747522" lvl="1" indent="-347472">
              <a:spcAft>
                <a:spcPts val="1200"/>
              </a:spcAft>
            </a:pPr>
            <a:r>
              <a:rPr lang="en-US" sz="2200" dirty="0">
                <a:hlinkClick r:id="rId9"/>
              </a:rPr>
              <a:t>Video relay services</a:t>
            </a:r>
            <a:endParaRPr lang="en-US" sz="2200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0" dirty="0">
                <a:hlinkClick r:id="rId10"/>
              </a:rPr>
              <a:t>Captioned telephone</a:t>
            </a:r>
            <a:endParaRPr lang="en-US" sz="2600" b="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/>
          </a:p>
          <a:p>
            <a:pPr algn="ctr"/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42572826"/>
      </p:ext>
    </p:extLst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</a:pPr>
            <a:r>
              <a:rPr lang="en-US" sz="2600" dirty="0"/>
              <a:t>Job Restructuring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Remove marginal job tasks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Restructure when duties are performed — most-difficult tasks during the time of day the employee has the most mental energy or stamina/is most productive/is most available</a:t>
            </a:r>
            <a:endParaRPr lang="en-US" sz="2400" b="0" i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Noise-canceling headset or ear buds to remove distractions, </a:t>
            </a:r>
            <a:r>
              <a:rPr lang="en-US" sz="2400" b="0" dirty="0">
                <a:hlinkClick r:id="rId3"/>
              </a:rPr>
              <a:t>apps for concentration</a:t>
            </a:r>
            <a:endParaRPr lang="en-US" sz="2400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Communicate in alternative ways </a:t>
            </a:r>
            <a:r>
              <a:rPr lang="en-US" sz="2200" b="0" dirty="0"/>
              <a:t>(e.g., e-mail, chat)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>
                <a:ea typeface="Times New Roman" panose="02020603050405020304" pitchFamily="18" charset="0"/>
              </a:rPr>
              <a:t>Designate uninterrupted time for tasks that require significant concentration, specific days for meetings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>
                <a:ea typeface="Times New Roman" panose="02020603050405020304" pitchFamily="18" charset="0"/>
              </a:rPr>
              <a:t>Take breaks to address mental fatigue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1973"/>
      </p:ext>
    </p:extLst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US" sz="2600" dirty="0"/>
              <a:t>Workplace Flexibility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Flexible work schedule</a:t>
            </a:r>
          </a:p>
          <a:p>
            <a:pPr lvl="1">
              <a:spcAft>
                <a:spcPts val="0"/>
              </a:spcAft>
            </a:pPr>
            <a:r>
              <a:rPr lang="en-US" sz="2000" b="0" dirty="0"/>
              <a:t>Variable start/finish</a:t>
            </a:r>
          </a:p>
          <a:p>
            <a:pPr lvl="1">
              <a:spcAft>
                <a:spcPts val="0"/>
              </a:spcAft>
            </a:pPr>
            <a:r>
              <a:rPr lang="en-US" sz="2000" b="0" dirty="0"/>
              <a:t>Alternative shift</a:t>
            </a:r>
          </a:p>
          <a:p>
            <a:pPr lvl="1">
              <a:spcAft>
                <a:spcPts val="0"/>
              </a:spcAft>
            </a:pPr>
            <a:r>
              <a:rPr lang="en-US" sz="2000" b="0" dirty="0"/>
              <a:t>Altering when essential functions are performed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Reduced hours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Flexible and/or scheduled breaks to move around, use the restroom, chat with co-workers, service providers, etc.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Made-up time as needed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Access leave when cannot perform essential duties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4204"/>
      </p:ext>
    </p:extLst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</a:pPr>
            <a:r>
              <a:rPr lang="en-US" sz="2600" dirty="0"/>
              <a:t>Services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Job Coaching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Video Remote Interpreting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Remote Real-time Captioning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Qualified Reader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7635F1D-6B6D-42FC-A929-D0635BABFB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0" dirty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Personal Assistance Services (PAS)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Employee Assistance Program (EAP)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b="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A482A-56F5-4448-AE1C-5999B4D890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4" y="4061326"/>
            <a:ext cx="1676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39352"/>
      </p:ext>
    </p:extLst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405606-1B38-4990-913C-FA993C20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lvl="2" indent="-347472">
              <a:spcAft>
                <a:spcPts val="600"/>
              </a:spcAft>
            </a:pPr>
            <a:r>
              <a:rPr lang="en-US" altLang="en-US" sz="2400" dirty="0"/>
              <a:t>Modify policy concerning </a:t>
            </a:r>
            <a:r>
              <a:rPr lang="en-US" altLang="en-US" sz="2400" i="1" dirty="0"/>
              <a:t>where work is performed,</a:t>
            </a:r>
            <a:r>
              <a:rPr lang="en-US" altLang="en-US" sz="2400" dirty="0"/>
              <a:t> </a:t>
            </a:r>
            <a:br>
              <a:rPr lang="en-US" altLang="en-US" sz="2400" dirty="0"/>
            </a:br>
            <a:r>
              <a:rPr lang="en-US" altLang="en-US" sz="2400" dirty="0"/>
              <a:t>if reasonable and barring undue hardship </a:t>
            </a:r>
          </a:p>
          <a:p>
            <a:pPr marL="347472" lvl="1" indent="-347472">
              <a:spcAft>
                <a:spcPts val="600"/>
              </a:spcAft>
            </a:pPr>
            <a:r>
              <a:rPr lang="en-US" dirty="0"/>
              <a:t>Consider if needed as an accommodation for a </a:t>
            </a:r>
            <a:r>
              <a:rPr lang="en-US" i="1" dirty="0"/>
              <a:t>disability-related reason</a:t>
            </a:r>
          </a:p>
          <a:p>
            <a:pPr marL="347472" lvl="1" indent="-347472">
              <a:spcAft>
                <a:spcPts val="600"/>
              </a:spcAft>
            </a:pPr>
            <a:r>
              <a:rPr lang="en-US" dirty="0"/>
              <a:t>Not required to remove essential functions </a:t>
            </a:r>
            <a:r>
              <a:rPr lang="en-US" i="1" dirty="0"/>
              <a:t>long term</a:t>
            </a:r>
          </a:p>
          <a:p>
            <a:pPr marL="347472" lvl="1" indent="-347472">
              <a:spcAft>
                <a:spcPts val="600"/>
              </a:spcAft>
            </a:pPr>
            <a:r>
              <a:rPr lang="en-US" b="0" dirty="0"/>
              <a:t>Temporary telework </a:t>
            </a:r>
            <a:r>
              <a:rPr lang="en-US" dirty="0"/>
              <a:t>in response to COVID-19 could serve as a trial period for determining if telework is reasonable and effective</a:t>
            </a:r>
          </a:p>
          <a:p>
            <a:pPr marL="347472" lvl="2" indent="-347472">
              <a:spcAft>
                <a:spcPts val="600"/>
              </a:spcAft>
            </a:pPr>
            <a:r>
              <a:rPr lang="en-US" sz="2400" dirty="0">
                <a:hlinkClick r:id="rId3"/>
              </a:rPr>
              <a:t>Work at Home/Telework as a Reasonable Accommodation</a:t>
            </a:r>
            <a:r>
              <a:rPr lang="en-US" sz="2400" dirty="0"/>
              <a:t> (EEOC)</a:t>
            </a:r>
            <a:endParaRPr lang="en-US" altLang="en-US" sz="2400" dirty="0"/>
          </a:p>
          <a:p>
            <a:pPr marL="347472" lvl="2" indent="-347472">
              <a:spcAft>
                <a:spcPts val="600"/>
              </a:spcAft>
            </a:pPr>
            <a:r>
              <a:rPr lang="en-US" altLang="en-US" sz="2400" dirty="0"/>
              <a:t>AskJAN.org: A to Z by Topic: </a:t>
            </a:r>
            <a:r>
              <a:rPr lang="en-US" altLang="en-US" sz="2400" dirty="0">
                <a:hlinkClick r:id="rId4"/>
              </a:rPr>
              <a:t>Telework</a:t>
            </a:r>
            <a:endParaRPr lang="en-US" altLang="en-US" sz="2400" dirty="0"/>
          </a:p>
          <a:p>
            <a:pPr marL="347472" lvl="1" indent="-347472">
              <a:spcAft>
                <a:spcPts val="600"/>
              </a:spcAft>
            </a:pPr>
            <a:endParaRPr lang="en-US" sz="22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31054B-F4E4-4B02-A35F-038FD8A8B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E79501-BF23-4EE9-8DA9-8FB52D99D263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Telework </a:t>
            </a:r>
            <a:r>
              <a:rPr lang="en-US" sz="2800" dirty="0">
                <a:latin typeface="Arial" charset="0"/>
                <a:cs typeface="Arial" charset="0"/>
              </a:rPr>
              <a:t>Post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COVID-19</a:t>
            </a:r>
          </a:p>
        </p:txBody>
      </p:sp>
    </p:spTree>
    <p:extLst>
      <p:ext uri="{BB962C8B-B14F-4D97-AF65-F5344CB8AC3E}">
        <p14:creationId xmlns:p14="http://schemas.microsoft.com/office/powerpoint/2010/main" val="3244779429"/>
      </p:ext>
    </p:extLst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7472" indent="-347472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hlinkClick r:id="rId3"/>
              </a:rPr>
              <a:t>JAN COVID-19</a:t>
            </a:r>
            <a:r>
              <a:rPr lang="en-US" b="0" dirty="0"/>
              <a:t> resource page</a:t>
            </a:r>
          </a:p>
          <a:p>
            <a:pPr marL="85725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hlinkClick r:id="rId4"/>
              </a:rPr>
              <a:t>Engaging in the Interactive Process During the Covid-19 Pandemic</a:t>
            </a:r>
            <a:endParaRPr lang="en-US" dirty="0"/>
          </a:p>
          <a:p>
            <a:pPr marL="85725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b="0" dirty="0">
                <a:hlinkClick r:id="rId5"/>
              </a:rPr>
              <a:t>The ADA and Managing Reasonable Accommodation Requests from Employees with Disabilities in Response to COVID-19</a:t>
            </a:r>
            <a:endParaRPr lang="en-US" b="0" dirty="0"/>
          </a:p>
          <a:p>
            <a:pPr marL="857250" lvl="1" indent="-457200">
              <a:lnSpc>
                <a:spcPct val="120000"/>
              </a:lnSpc>
              <a:spcAft>
                <a:spcPts val="600"/>
              </a:spcAft>
            </a:pPr>
            <a:r>
              <a:rPr lang="en-US" b="0" dirty="0">
                <a:hlinkClick r:id="rId6"/>
              </a:rPr>
              <a:t>Coronavirus (COVID-19), Stress, and Mental Health Conditions</a:t>
            </a:r>
            <a:endParaRPr lang="en-US" b="0" dirty="0"/>
          </a:p>
          <a:p>
            <a:pPr marL="857250" lvl="1" indent="-457200"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hlinkClick r:id="rId7"/>
              </a:rPr>
              <a:t>Teleconference Accessibility and Hearing - Keeping Deaf and Hard of Hearing Employees in the Loop</a:t>
            </a:r>
            <a:endParaRPr lang="en-US" dirty="0"/>
          </a:p>
          <a:p>
            <a:pPr marL="347472" indent="-347472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hlinkClick r:id="rId8"/>
              </a:rPr>
              <a:t>Pandemic Preparedness in the Workplace and the ADA</a:t>
            </a:r>
            <a:r>
              <a:rPr lang="en-US" b="0" dirty="0"/>
              <a:t> (EEOC)</a:t>
            </a:r>
          </a:p>
          <a:p>
            <a:pPr marL="347472" indent="-347472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hlinkClick r:id="rId9"/>
              </a:rPr>
              <a:t>What You Should Know About COVID-19 and the ADA, the Rehabilitation Act, and Other EEO Laws</a:t>
            </a:r>
            <a:r>
              <a:rPr lang="en-US" b="0" dirty="0"/>
              <a:t> (EEOC)</a:t>
            </a:r>
          </a:p>
          <a:p>
            <a:pPr marL="347472" indent="-347472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/>
              <a:t>EEOC </a:t>
            </a:r>
            <a:r>
              <a:rPr lang="en-US" b="0" dirty="0">
                <a:hlinkClick r:id="rId10"/>
              </a:rPr>
              <a:t>webinar</a:t>
            </a:r>
            <a:r>
              <a:rPr lang="en-US" b="0" dirty="0"/>
              <a:t> addressing questions arising under Federal Equal Employment Opportunity laws and the COVID-19 pandemic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COVID-19 Workplace Resources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08065"/>
      </p:ext>
    </p:extLst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 marL="347472" indent="-347472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0" dirty="0"/>
              <a:t>Can the essential functions of the employee’s position, </a:t>
            </a:r>
            <a:br>
              <a:rPr lang="en-US" sz="2200" b="0" dirty="0"/>
            </a:br>
            <a:r>
              <a:rPr lang="en-US" sz="2200" b="0" i="1" dirty="0"/>
              <a:t>all or any</a:t>
            </a:r>
            <a:r>
              <a:rPr lang="en-US" sz="2200" b="0" dirty="0"/>
              <a:t>, be performed away from the workplace?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0" dirty="0"/>
              <a:t>Does the work require in-person interaction with colleagues, clients/patients/customers, and can communication occur in an alternative way?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0" dirty="0"/>
              <a:t>Will the employee have access to the general </a:t>
            </a:r>
            <a:br>
              <a:rPr lang="en-US" sz="2200" b="0" dirty="0"/>
            </a:br>
            <a:r>
              <a:rPr lang="en-US" sz="2200" b="0" dirty="0"/>
              <a:t>equipment, resources, information, etc., needed to </a:t>
            </a:r>
            <a:br>
              <a:rPr lang="en-US" sz="2200" b="0" dirty="0"/>
            </a:br>
            <a:r>
              <a:rPr lang="en-US" sz="2200" b="0" dirty="0"/>
              <a:t>perform required tasks at home?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0" dirty="0"/>
              <a:t>When will the employee be expected to complete tasks and be available to work?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200" b="0" dirty="0"/>
              <a:t>How will the employee be supervised and performance </a:t>
            </a:r>
            <a:br>
              <a:rPr lang="en-US" sz="2200" b="0" dirty="0"/>
            </a:br>
            <a:r>
              <a:rPr lang="en-US" sz="2200" b="0" dirty="0"/>
              <a:t>be measured?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2200" b="0" dirty="0"/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1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A3839-DCFC-49D2-93C0-29E79415FB6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Telework Questions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399987179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2">
            <a:extLst>
              <a:ext uri="{FF2B5EF4-FFF2-40B4-BE49-F238E27FC236}">
                <a16:creationId xmlns:a16="http://schemas.microsoft.com/office/drawing/2014/main" xmlns="" id="{E7F96AF6-C060-4022-B614-D46B0478F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1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EA322FB-96F0-48AE-AB78-BCE062C05B66}" type="slidenum">
              <a:rPr lang="en-US" altLang="en-US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33123" name="Content Placeholder 2">
            <a:extLst>
              <a:ext uri="{FF2B5EF4-FFF2-40B4-BE49-F238E27FC236}">
                <a16:creationId xmlns:a16="http://schemas.microsoft.com/office/drawing/2014/main" xmlns="" id="{78EA85C5-8F4D-4F4B-9ABF-98BB2741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800" b="0" dirty="0"/>
              <a:t>Tracie DeFreitas</a:t>
            </a:r>
            <a:br>
              <a:rPr lang="en-US" sz="1800" b="0" dirty="0"/>
            </a:br>
            <a:r>
              <a:rPr lang="en-US" sz="1800" b="0" dirty="0"/>
              <a:t>Lead Consultant, ADA Specialist</a:t>
            </a:r>
            <a:br>
              <a:rPr lang="en-US" sz="1800" b="0" dirty="0"/>
            </a:br>
            <a:r>
              <a:rPr lang="en-US" sz="1800" b="0" dirty="0"/>
              <a:t>Job Accommodation Network (JAN)</a:t>
            </a:r>
            <a:br>
              <a:rPr lang="en-US" sz="1800" b="0" dirty="0"/>
            </a:br>
            <a:r>
              <a:rPr lang="en-US" altLang="en-US" sz="1800" b="0" dirty="0">
                <a:hlinkClick r:id="rId3"/>
              </a:rPr>
              <a:t>defreitas@jan.wvu.edu</a:t>
            </a:r>
            <a:endParaRPr lang="en-US" altLang="en-US" sz="1800" b="0" dirty="0"/>
          </a:p>
          <a:p>
            <a:pPr marL="0" indent="0" algn="ctr" eaLnBrk="1" hangingPunct="1">
              <a:spcAft>
                <a:spcPts val="0"/>
              </a:spcAft>
            </a:pPr>
            <a:endParaRPr lang="en-US" altLang="en-US" sz="2000" b="0" dirty="0"/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000" dirty="0"/>
              <a:t>AskJAN.org - Live chat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000" dirty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000" dirty="0"/>
              <a:t>   (800) 526-7234 (V) - (877) 781-9403 (TTY)</a:t>
            </a:r>
          </a:p>
          <a:p>
            <a:pPr marL="0" indent="0" algn="ctr" eaLnBrk="1" hangingPunct="1">
              <a:spcAft>
                <a:spcPts val="600"/>
              </a:spcAft>
            </a:pPr>
            <a:r>
              <a:rPr lang="en-US" altLang="en-US" sz="2000" dirty="0"/>
              <a:t>(304) 216-8189 via Text</a:t>
            </a:r>
          </a:p>
        </p:txBody>
      </p:sp>
      <p:pic>
        <p:nvPicPr>
          <p:cNvPr id="133124" name="Picture 2" descr="Practical Solutions&#10;Workplace Success">
            <a:extLst>
              <a:ext uri="{FF2B5EF4-FFF2-40B4-BE49-F238E27FC236}">
                <a16:creationId xmlns:a16="http://schemas.microsoft.com/office/drawing/2014/main" xmlns="" id="{29E1C63D-6DCC-47EF-8E2E-EC2318D05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itle 1">
            <a:extLst>
              <a:ext uri="{FF2B5EF4-FFF2-40B4-BE49-F238E27FC236}">
                <a16:creationId xmlns:a16="http://schemas.microsoft.com/office/drawing/2014/main" xmlns="" id="{7A1E080C-EE1C-453A-91B3-EC96735FBAD9}"/>
              </a:ext>
            </a:extLst>
          </p:cNvPr>
          <p:cNvSpPr txBox="1">
            <a:spLocks/>
          </p:cNvSpPr>
          <p:nvPr/>
        </p:nvSpPr>
        <p:spPr bwMode="auto">
          <a:xfrm>
            <a:off x="762000" y="457200"/>
            <a:ext cx="624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1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Ask JAN!</a:t>
            </a:r>
          </a:p>
        </p:txBody>
      </p:sp>
      <p:pic>
        <p:nvPicPr>
          <p:cNvPr id="133126" name="Picture 6" descr="social media logos&#10;twitter&#10;facebook&#10;linked-in&#10;youtube&#10;second life">
            <a:extLst>
              <a:ext uri="{FF2B5EF4-FFF2-40B4-BE49-F238E27FC236}">
                <a16:creationId xmlns:a16="http://schemas.microsoft.com/office/drawing/2014/main" xmlns="" id="{2619E1EE-949E-490B-8B45-3A4AA20FB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7" descr="social media logos&#10;twitter&#10;facebook&#10;linked-in&#10;youtube&#10;second life">
            <a:extLst>
              <a:ext uri="{FF2B5EF4-FFF2-40B4-BE49-F238E27FC236}">
                <a16:creationId xmlns:a16="http://schemas.microsoft.com/office/drawing/2014/main" xmlns="" id="{BFE42FB7-210B-4B51-8174-EF5583180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8" name="Picture 8" descr="social media logos&#10;twitter&#10;facebook&#10;linked-in&#10;youtube&#10;second life">
            <a:extLst>
              <a:ext uri="{FF2B5EF4-FFF2-40B4-BE49-F238E27FC236}">
                <a16:creationId xmlns:a16="http://schemas.microsoft.com/office/drawing/2014/main" xmlns="" id="{2B5D4338-C308-4D15-A942-5163EA1D7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9" descr="social media logos&#10;twitter&#10;facebook&#10;linked-in&#10;youtube&#10;second life">
            <a:extLst>
              <a:ext uri="{FF2B5EF4-FFF2-40B4-BE49-F238E27FC236}">
                <a16:creationId xmlns:a16="http://schemas.microsoft.com/office/drawing/2014/main" xmlns="" id="{C5A406B9-DDD0-4268-AF65-F0EFBE82A2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0" name="Picture 10" descr="social media logos&#10;twitter&#10;facebook&#10;linked-in&#10;youtube&#10;second life">
            <a:extLst>
              <a:ext uri="{FF2B5EF4-FFF2-40B4-BE49-F238E27FC236}">
                <a16:creationId xmlns:a16="http://schemas.microsoft.com/office/drawing/2014/main" xmlns="" id="{8F354D90-C9AB-4CCC-8919-FE54EEB0ED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1" name="Picture 11" descr="social media logos&#10;twitter&#10;facebook&#10;linked-in&#10;youtube&#10;second life">
            <a:extLst>
              <a:ext uri="{FF2B5EF4-FFF2-40B4-BE49-F238E27FC236}">
                <a16:creationId xmlns:a16="http://schemas.microsoft.com/office/drawing/2014/main" xmlns="" id="{B4FAF597-B0CC-4158-BA72-94DE56AA6B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27098"/>
      </p:ext>
    </p:extLst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</a:pPr>
            <a:r>
              <a:rPr lang="en-US" altLang="en-US" sz="5500" dirty="0"/>
              <a:t>Pre COVID-19: </a:t>
            </a:r>
          </a:p>
          <a:p>
            <a:pPr marL="347472" lvl="1" indent="-347472">
              <a:spcAft>
                <a:spcPts val="600"/>
              </a:spcAft>
            </a:pPr>
            <a:r>
              <a:rPr lang="en-US" altLang="en-US" sz="4600" dirty="0"/>
              <a:t>Telework as an ADA accommodation: </a:t>
            </a:r>
          </a:p>
          <a:p>
            <a:pPr marL="747522" lvl="2" indent="-347472">
              <a:spcAft>
                <a:spcPts val="600"/>
              </a:spcAft>
            </a:pPr>
            <a:r>
              <a:rPr lang="en-US" altLang="en-US" sz="4200" dirty="0"/>
              <a:t>M</a:t>
            </a:r>
            <a:r>
              <a:rPr lang="en-US" altLang="en-US" sz="4200" b="0" dirty="0"/>
              <a:t>odify policy concerning </a:t>
            </a:r>
            <a:r>
              <a:rPr lang="en-US" altLang="en-US" sz="4200" b="0" i="1" dirty="0"/>
              <a:t>where work is performed,</a:t>
            </a:r>
            <a:r>
              <a:rPr lang="en-US" altLang="en-US" sz="4200" b="0" dirty="0"/>
              <a:t> </a:t>
            </a:r>
            <a:br>
              <a:rPr lang="en-US" altLang="en-US" sz="4200" b="0" dirty="0"/>
            </a:br>
            <a:r>
              <a:rPr lang="en-US" altLang="en-US" sz="4200" b="0" dirty="0"/>
              <a:t>if reasonable and barring undue hardship </a:t>
            </a:r>
          </a:p>
          <a:p>
            <a:pPr marL="747522" lvl="2" indent="-347472">
              <a:spcAft>
                <a:spcPts val="600"/>
              </a:spcAft>
            </a:pPr>
            <a:r>
              <a:rPr lang="en-US" sz="4200" dirty="0">
                <a:hlinkClick r:id="rId3"/>
              </a:rPr>
              <a:t>Work at Home/Telework as a Reasonable Accommodation</a:t>
            </a:r>
            <a:r>
              <a:rPr lang="en-US" sz="4200" dirty="0"/>
              <a:t> (Equal Employment Opportunity Commission, EEOC)</a:t>
            </a:r>
            <a:endParaRPr lang="en-US" altLang="en-US" sz="4200" b="0" dirty="0"/>
          </a:p>
          <a:p>
            <a:pPr marL="747522" lvl="2" indent="-347472">
              <a:spcAft>
                <a:spcPts val="1200"/>
              </a:spcAft>
            </a:pPr>
            <a:r>
              <a:rPr lang="en-US" altLang="en-US" sz="4200" dirty="0"/>
              <a:t>AskJAN.org: A to Z by Topic: </a:t>
            </a:r>
            <a:r>
              <a:rPr lang="en-US" altLang="en-US" sz="4200" dirty="0">
                <a:hlinkClick r:id="rId4"/>
              </a:rPr>
              <a:t>Telework</a:t>
            </a:r>
            <a:endParaRPr lang="en-US" altLang="en-US" sz="4200" dirty="0"/>
          </a:p>
          <a:p>
            <a:pPr marL="0" indent="0">
              <a:spcAft>
                <a:spcPts val="600"/>
              </a:spcAft>
            </a:pPr>
            <a:r>
              <a:rPr lang="en-US" altLang="en-US" sz="5500" dirty="0"/>
              <a:t>During COVID-19 Pandemic: </a:t>
            </a:r>
          </a:p>
          <a:p>
            <a:pPr marL="347472" lvl="1" indent="-347472">
              <a:spcAft>
                <a:spcPts val="600"/>
              </a:spcAft>
            </a:pPr>
            <a:r>
              <a:rPr lang="en-US" altLang="en-US" sz="4600" dirty="0"/>
              <a:t>R</a:t>
            </a:r>
            <a:r>
              <a:rPr lang="en-US" altLang="en-US" sz="4600" b="0" dirty="0"/>
              <a:t>esponse to state or local stay-at-home order</a:t>
            </a:r>
          </a:p>
          <a:p>
            <a:pPr marL="347472" lvl="1" indent="-347472">
              <a:spcAft>
                <a:spcPts val="600"/>
              </a:spcAft>
            </a:pPr>
            <a:r>
              <a:rPr lang="en-US" altLang="en-US" sz="4600" dirty="0"/>
              <a:t>Telework as an accommodation to avoid risk of exposure</a:t>
            </a:r>
          </a:p>
          <a:p>
            <a:pPr marL="347472" lvl="1" indent="-347472">
              <a:spcAft>
                <a:spcPts val="1200"/>
              </a:spcAft>
            </a:pPr>
            <a:r>
              <a:rPr lang="en-US" sz="4600" dirty="0">
                <a:hlinkClick r:id="rId5"/>
              </a:rPr>
              <a:t>Pandemic Preparedness in the Workplace and the ADA</a:t>
            </a:r>
            <a:r>
              <a:rPr lang="en-US" sz="4600" dirty="0"/>
              <a:t> (EEOC), Section III. ADA-compliant Employer Practices </a:t>
            </a:r>
            <a:br>
              <a:rPr lang="en-US" sz="4600" dirty="0"/>
            </a:br>
            <a:r>
              <a:rPr lang="en-US" sz="4600" dirty="0"/>
              <a:t>for Pandemic Preparedness, Part B, Q. 10</a:t>
            </a:r>
            <a:br>
              <a:rPr lang="en-US" sz="4600" dirty="0"/>
            </a:br>
            <a:endParaRPr lang="en-US" alt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7EFC7-0BD4-46C5-8D9F-812F6DF8A0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Telework </a:t>
            </a:r>
            <a:r>
              <a:rPr lang="en-US" sz="2800" i="1" dirty="0">
                <a:latin typeface="Arial" charset="0"/>
                <a:cs typeface="Arial" charset="0"/>
              </a:rPr>
              <a:t>as an </a:t>
            </a:r>
            <a:r>
              <a:rPr lang="en-US" sz="2800" dirty="0">
                <a:latin typeface="Arial" charset="0"/>
                <a:cs typeface="Arial" charset="0"/>
              </a:rPr>
              <a:t>Accommodation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81030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405606-1B38-4990-913C-FA993C20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</a:pPr>
            <a:r>
              <a:rPr lang="en-US" altLang="en-US" sz="2600" dirty="0"/>
              <a:t>Pre COVID-19: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b="0" dirty="0"/>
              <a:t>Accommodations at home: Complex and not addressed </a:t>
            </a:r>
            <a:br>
              <a:rPr lang="en-US" sz="2200" b="0" dirty="0"/>
            </a:br>
            <a:r>
              <a:rPr lang="en-US" sz="2200" b="0" dirty="0"/>
              <a:t>by ADA regulations or formal RA/UH EEOC enforcement guidance (e.g., equipment needed in the home)</a:t>
            </a:r>
          </a:p>
          <a:p>
            <a:pPr marL="0" indent="0">
              <a:spcAft>
                <a:spcPts val="600"/>
              </a:spcAft>
            </a:pPr>
            <a:r>
              <a:rPr lang="en-US" altLang="en-US" sz="2600" dirty="0"/>
              <a:t>During COVID-19 Pandemic: </a:t>
            </a:r>
            <a:endParaRPr lang="en-US" sz="26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b="0" dirty="0">
                <a:hlinkClick r:id="rId3"/>
              </a:rPr>
              <a:t>Pandemic Preparedness in the Workplace and the ADA</a:t>
            </a:r>
            <a:r>
              <a:rPr lang="en-US" sz="2200" b="0" dirty="0"/>
              <a:t> (EEOC), Section III. ADA-compliant Employer Practices </a:t>
            </a:r>
            <a:br>
              <a:rPr lang="en-US" sz="2200" b="0" dirty="0"/>
            </a:br>
            <a:r>
              <a:rPr lang="en-US" sz="2200" b="0" dirty="0"/>
              <a:t>for Pandemic Preparedness, Part B, Q. 14</a:t>
            </a:r>
          </a:p>
          <a:p>
            <a:pPr lvl="1">
              <a:spcAft>
                <a:spcPts val="600"/>
              </a:spcAft>
            </a:pPr>
            <a:r>
              <a:rPr lang="en-US" sz="2000" b="0" i="1" dirty="0"/>
              <a:t>During a pandemic</a:t>
            </a:r>
            <a:r>
              <a:rPr lang="en-US" sz="2000" b="0" dirty="0"/>
              <a:t>, if IWD needs the same reasonable accommodation at a telework site that was provided at the workplace, employer should provide that accommodation – </a:t>
            </a:r>
            <a:r>
              <a:rPr lang="en-US" sz="2000" b="0" i="1" dirty="0"/>
              <a:t>absent undue hardship </a:t>
            </a:r>
            <a:endParaRPr lang="en-US" sz="20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31054B-F4E4-4B02-A35F-038FD8A8B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E79501-BF23-4EE9-8DA9-8FB52D99D263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Telework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lang="en-US" sz="2800" dirty="0">
                <a:latin typeface="Arial" charset="0"/>
                <a:cs typeface="Arial" charset="0"/>
              </a:rPr>
              <a:t>Accommodations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45107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3F405606-1B38-4990-913C-FA993C20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</a:pPr>
            <a:r>
              <a:rPr lang="en-US" altLang="en-US" dirty="0"/>
              <a:t>During COVID-19 Pandemic, cont’d:</a:t>
            </a:r>
            <a:endParaRPr lang="en-US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u="sng" dirty="0">
                <a:hlinkClick r:id="rId3"/>
              </a:rPr>
              <a:t>COVID-19 “Ask the EEOC” Webinar</a:t>
            </a:r>
            <a:r>
              <a:rPr lang="en-US" sz="2400" b="0" dirty="0"/>
              <a:t> (EEOC), Q. 20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Discuss what is needed and why, and whether the same </a:t>
            </a:r>
            <a:br>
              <a:rPr lang="en-US" sz="2200" dirty="0"/>
            </a:br>
            <a:r>
              <a:rPr lang="en-US" sz="2200" dirty="0"/>
              <a:t>or a different accommodation could suffice in </a:t>
            </a:r>
            <a:br>
              <a:rPr lang="en-US" sz="2200" dirty="0"/>
            </a:br>
            <a:r>
              <a:rPr lang="en-US" sz="2200" dirty="0"/>
              <a:t>the home setting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Process should be creative and flexible; interim accommodations might be appropriate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>
                <a:hlinkClick r:id="rId4"/>
              </a:rPr>
              <a:t>What You Should Know About COVID-19 and the ADA… </a:t>
            </a:r>
            <a:r>
              <a:rPr lang="en-US" sz="2400" b="0" dirty="0"/>
              <a:t>(EEOC), Part D. Reasonable </a:t>
            </a:r>
            <a:r>
              <a:rPr lang="en-US" sz="2400" b="0" dirty="0" err="1"/>
              <a:t>Accomm</a:t>
            </a:r>
            <a:r>
              <a:rPr lang="en-US" sz="2400" b="0" dirty="0"/>
              <a:t>, Q. 10</a:t>
            </a:r>
          </a:p>
          <a:p>
            <a:pPr marL="740664" lvl="1" indent="-283464">
              <a:spcAft>
                <a:spcPts val="1200"/>
              </a:spcAft>
            </a:pPr>
            <a:r>
              <a:rPr lang="en-US" sz="2200" dirty="0"/>
              <a:t>May be significantly more difficult to conduct a needs assessment or to acquire certain items, and delivery may be impacted, particularly for employees who may be teleworking</a:t>
            </a:r>
            <a:endParaRPr lang="en-US" sz="22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31054B-F4E4-4B02-A35F-038FD8A8B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333E05-7FC7-4664-8298-5DE09446A4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7E79501-BF23-4EE9-8DA9-8FB52D99D263}"/>
              </a:ext>
            </a:extLst>
          </p:cNvPr>
          <p:cNvSpPr txBox="1">
            <a:spLocks/>
          </p:cNvSpPr>
          <p:nvPr/>
        </p:nvSpPr>
        <p:spPr bwMode="auto">
          <a:xfrm>
            <a:off x="762000" y="38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Telework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468947913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ontent Placeholder 4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85000" lnSpcReduction="20000"/>
          </a:bodyPr>
          <a:lstStyle/>
          <a:p>
            <a:pPr marL="347472" indent="-34747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Define essential job functions to be performed </a:t>
            </a:r>
            <a:br>
              <a:rPr lang="en-US" altLang="en-US" b="0" dirty="0"/>
            </a:br>
            <a:r>
              <a:rPr lang="en-US" altLang="en-US" b="0" dirty="0"/>
              <a:t>at home during this pandemic situation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Document parameters of the </a:t>
            </a:r>
            <a:r>
              <a:rPr lang="en-US" altLang="en-US" b="0" i="1" dirty="0"/>
              <a:t>temporary</a:t>
            </a:r>
            <a:r>
              <a:rPr lang="en-US" altLang="en-US" b="0" dirty="0"/>
              <a:t> telework arrangement and draft an agreement (e.g., why and when permitted, for what duration, supervision, etc.)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Make tools, information, and equipment available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Provide accommodations that are </a:t>
            </a:r>
            <a:r>
              <a:rPr lang="en-US" altLang="en-US" b="0" i="1" dirty="0"/>
              <a:t>reasonable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Provide the support needed to </a:t>
            </a:r>
            <a:br>
              <a:rPr lang="en-US" altLang="en-US" b="0" dirty="0"/>
            </a:br>
            <a:r>
              <a:rPr lang="en-US" altLang="en-US" b="0" dirty="0"/>
              <a:t>work effectively (e.g., IT)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Develop work goals and performance </a:t>
            </a:r>
            <a:br>
              <a:rPr lang="en-US" altLang="en-US" b="0" dirty="0"/>
            </a:br>
            <a:r>
              <a:rPr lang="en-US" altLang="en-US" b="0" dirty="0"/>
              <a:t>expectations and apply requirements</a:t>
            </a:r>
          </a:p>
          <a:p>
            <a:pPr>
              <a:defRPr/>
            </a:pPr>
            <a:r>
              <a:rPr lang="en-US" altLang="en-US" b="0" dirty="0"/>
              <a:t>	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1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5F0F5D3-21FB-410C-82FD-AEBB006EEC84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18788" name="Title 1"/>
          <p:cNvSpPr txBox="1">
            <a:spLocks/>
          </p:cNvSpPr>
          <p:nvPr/>
        </p:nvSpPr>
        <p:spPr bwMode="auto">
          <a:xfrm>
            <a:off x="685800" y="381000"/>
            <a:ext cx="655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1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Telework Practical Guidance</a:t>
            </a:r>
          </a:p>
        </p:txBody>
      </p:sp>
      <p:pic>
        <p:nvPicPr>
          <p:cNvPr id="2" name="Picture 1" descr="dog working at h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7200"/>
            <a:ext cx="1268049" cy="20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72118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Equipment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Electronic equipment needed to access information 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Workstation equipment — </a:t>
            </a:r>
            <a:r>
              <a:rPr lang="en-US" sz="2400" b="0" i="1" dirty="0"/>
              <a:t>general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Remote access to information and IT support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USB headset, noise-canceling headset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Access to printer or printing services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Access to productivity tools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7" name="Picture 6" descr="Dog with head placed in laptop keyboard&#10;&#10;">
            <a:extLst>
              <a:ext uri="{FF2B5EF4-FFF2-40B4-BE49-F238E27FC236}">
                <a16:creationId xmlns:a16="http://schemas.microsoft.com/office/drawing/2014/main" xmlns="" id="{9E17BDC0-3E74-4431-A0F7-A50665627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57600"/>
            <a:ext cx="1524000" cy="25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00101"/>
      </p:ext>
    </p:extLst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Equipment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Assistive technology and other equipment needed </a:t>
            </a:r>
            <a:br>
              <a:rPr lang="en-US" sz="2400" b="0" dirty="0"/>
            </a:br>
            <a:r>
              <a:rPr lang="en-US" sz="2400" b="0" i="1" dirty="0"/>
              <a:t>as accommodation </a:t>
            </a:r>
            <a:r>
              <a:rPr lang="en-US" sz="2400" b="0" dirty="0"/>
              <a:t>to effectively work at home</a:t>
            </a:r>
            <a:br>
              <a:rPr lang="en-US" sz="2400" b="0" dirty="0"/>
            </a:br>
            <a:r>
              <a:rPr lang="en-US" sz="2400" b="0" dirty="0"/>
              <a:t>For </a:t>
            </a:r>
            <a:r>
              <a:rPr lang="en-US" sz="2400" b="0" i="1" dirty="0"/>
              <a:t>example</a:t>
            </a:r>
            <a:r>
              <a:rPr lang="en-US" sz="2400" b="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3"/>
              </a:rPr>
              <a:t>Screen magnification software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4"/>
              </a:rPr>
              <a:t>Screen reading software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5"/>
              </a:rPr>
              <a:t>Speech recognition software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6"/>
              </a:rPr>
              <a:t>Smart pen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7"/>
              </a:rPr>
              <a:t>Adjustable workstations</a:t>
            </a:r>
            <a:r>
              <a:rPr lang="en-US" sz="2000" dirty="0"/>
              <a:t> and </a:t>
            </a:r>
            <a:r>
              <a:rPr lang="en-US" sz="2000" dirty="0">
                <a:hlinkClick r:id="rId8"/>
              </a:rPr>
              <a:t>ergonomic/adjustable chairs</a:t>
            </a:r>
            <a:endParaRPr lang="en-US" sz="2000" dirty="0">
              <a:hlinkClick r:id="rId9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9"/>
              </a:rPr>
              <a:t>Alternative keyboards</a:t>
            </a:r>
            <a:r>
              <a:rPr lang="en-US" sz="2000" dirty="0"/>
              <a:t> and </a:t>
            </a:r>
            <a:r>
              <a:rPr lang="en-US" sz="2000" dirty="0">
                <a:hlinkClick r:id="rId10"/>
              </a:rPr>
              <a:t>mice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11"/>
              </a:rPr>
              <a:t>Hearing aid-compatible/amplified headsets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>
                <a:hlinkClick r:id="rId12"/>
              </a:rPr>
              <a:t>Captioned telephone</a:t>
            </a:r>
            <a:endParaRPr lang="en-US" sz="2000" dirty="0"/>
          </a:p>
          <a:p>
            <a:pPr lvl="1">
              <a:spcAft>
                <a:spcPts val="600"/>
              </a:spcAft>
            </a:pPr>
            <a:endParaRPr lang="en-US" sz="1800" b="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2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C5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839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</a:pPr>
            <a:r>
              <a:rPr lang="en-US" sz="2600" dirty="0"/>
              <a:t>Ergonomics: Tips for Home Workstations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When using a laptop, use an external mouse, keyboard, and monitor, </a:t>
            </a:r>
            <a:r>
              <a:rPr lang="en-US" sz="2400" b="0" i="1" dirty="0"/>
              <a:t>when possible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Use workstation equipment that was provided </a:t>
            </a:r>
            <a:br>
              <a:rPr lang="en-US" sz="2400" b="0" dirty="0"/>
            </a:br>
            <a:r>
              <a:rPr lang="en-US" sz="2400" b="0" dirty="0"/>
              <a:t>in the office, </a:t>
            </a:r>
            <a:r>
              <a:rPr lang="en-US" sz="2400" b="0" i="1" dirty="0"/>
              <a:t>when possible</a:t>
            </a:r>
            <a:endParaRPr lang="en-US" sz="2400" b="0" dirty="0"/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dirty="0"/>
              <a:t>Not possible?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Wrist rest — rolled-up tea towel, </a:t>
            </a:r>
            <a:br>
              <a:rPr lang="en-US" sz="2200" dirty="0"/>
            </a:br>
            <a:r>
              <a:rPr lang="en-US" sz="2200" dirty="0"/>
              <a:t>½ pool noodle</a:t>
            </a:r>
          </a:p>
          <a:p>
            <a:pPr lvl="1">
              <a:spcAft>
                <a:spcPts val="0"/>
              </a:spcAft>
            </a:pPr>
            <a:r>
              <a:rPr lang="en-US" sz="2200" dirty="0"/>
              <a:t>Foot rest — shoe box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Monitor riser — box of bulk food, shoe box,</a:t>
            </a:r>
            <a:br>
              <a:rPr lang="en-US" sz="2200" dirty="0"/>
            </a:br>
            <a:r>
              <a:rPr lang="en-US" sz="2200" dirty="0"/>
              <a:t>stacked books</a:t>
            </a:r>
          </a:p>
          <a:p>
            <a:pPr lvl="1">
              <a:spcAft>
                <a:spcPts val="600"/>
              </a:spcAft>
            </a:pPr>
            <a:endParaRPr lang="en-US" sz="29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33E05-7FC7-4664-8298-5DE09446A44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381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en-US" sz="2800" dirty="0">
                <a:latin typeface="Arial" charset="0"/>
                <a:cs typeface="Arial" charset="0"/>
              </a:rPr>
              <a:t>Telework Considerations</a:t>
            </a:r>
          </a:p>
        </p:txBody>
      </p:sp>
      <p:pic>
        <p:nvPicPr>
          <p:cNvPr id="4" name="Picture 3" descr="1/2 pool noodle being used as a keyboard wrist rest">
            <a:extLst>
              <a:ext uri="{FF2B5EF4-FFF2-40B4-BE49-F238E27FC236}">
                <a16:creationId xmlns:a16="http://schemas.microsoft.com/office/drawing/2014/main" xmlns="" id="{53F8D55A-E467-4AF8-84D6-0935E53EE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800"/>
            <a:ext cx="1447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98881"/>
      </p:ext>
    </p:extLst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j8+DQo8Y29uZmlndXJhdGlvbj4NCgk8YnJhbmRpbmc+DQoJCTx1aWZvbnQgbmFtZT0iRk9OVF9OT1RFU19URVhUIiB2YWx1ZT0iQXJpYWwsMTgsZmFsc2UsZmFsc2UsZmFsc2UiLz4NCgk8L2JyYW5kaW5nPg0KCTxjb2xvcnM+DQoJCTx1aWNvbG9yIG5hbWU9InByaW1hcnkiIHZhbHVlPSIweDAwMkM1RiIvPg0KCQk8dWljb2xvciBuYW1lPSJnbG93IiB2YWx1ZT0iMHgwMDk2REIiLz4NCgkJPHVpY29sb3IgbmFtZT0idGV4dCIgdmFsdWU9IjB4RkZGRkZGIi8+DQoJCTx1aWNvbG9yIG5hbWU9ImxpZ2h0IiB2YWx1ZT0iMHg0ODQ4NDgiLz4NCgkJPHVpY29sb3IgbmFtZT0ic2hhZG93IiB2YWx1ZT0iMHgwMDAwMDAiLz4NCgkJPHVpY29sb3IgbmFtZT0iYmFja2dyb3VuZCIgdmFsdWU9IjB4MDAyQzVGIi8+DQoJPC9jb2xvcnM+DQoJPGxheW91dD4NCgkJPHVpc2hvdyBuYW1lPSJwcmVzZW50YXRpb250aXRsZSIgdmFsdWU9InRydWUiLz4NCgkJPHVpc2hvdyBuYW1lPSJwcmVzZW50ZXJwaG90byIgdmFsdWU9ImZhbHNlIi8+DQoJCTx1aXNob3cgbmFtZT0icHJlc2VudGVybmFtZSIgdmFsdWU9ImZhbHNlIi8+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+DQoJCTx1aXNob3cgbmFtZT0ibm90ZXMiIHZhbHVlPSJ0cnVlIi8+DQoJCTx1aXNob3cgbmFtZT0ic2VhcmNoIiB2YWx1ZT0iZmFsc2UiLz4NCgkJPHVpc2hvdyBuYW1lPSJxdWl6IiB2YWx1ZT0iZmFsc2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+DQoJCTx1aXJlcGxhY2UgbmFtZT0iaW5pdGlhbHRhYiIgdmFsdWU9Im5vdGVz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NCg0K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g"/>
  <p:tag name="MMPROD_UIDATA" val="&lt;database version=&quot;11.0&quot;&gt;&lt;object type=&quot;1&quot; unique_id=&quot;10001&quot;&gt;&lt;property id=&quot;20141&quot; value=&quot;JAN's Interactive Process Module&quot;/&gt;&lt;property id=&quot;20142&quot; value=&quot;This session provides you with a process to effectively manage workplace accommodations. Learn the practical aspects you need to know about workplace accommodations and how to make sound job accommodation decisions. 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1&quot; value=&quot;JAN's Adobe Connect Pro&quot;/&gt;&lt;property id=&quot;20192&quot; value=&quot;http://webcast.askjan.org&quot;/&gt;&lt;property id=&quot;20193&quot; value=&quot;0&quot;/&gt;&lt;property id=&quot;20221&quot; value=&quot;C:\Users\Loy\Desktop\JAN Logos\&quot;/&gt;&lt;property id=&quot;20225&quot; value=&quot;I:\LIBRARY\HTTPDNEW\modules\interactiveprocess\&quot;/&gt;&lt;property id=&quot;20226&quot; value=&quot;H:\Private\Working\__For Others\Melanie\AskJANMHI.pptx&quot;/&gt;&lt;property id=&quot;20250&quot; value=&quot;6&quot;/&gt;&lt;property id=&quot;20251&quot; value=&quot;0&quot;/&gt;&lt;property id=&quot;20259&quot; value=&quot;0&quot;/&gt;&lt;property id=&quot;20262&quot; value=&quot;284200&quot;/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3&quot; value=&quot;-1&quot;/&gt;&lt;property id=&quot;20307&quot; value=&quot;259&quot;/&gt;&lt;property id=&quot;20309&quot; value=&quot;-1&quot;/&gt;&lt;/object&gt;&lt;object type=&quot;3&quot; unique_id=&quot;36622&quot;&gt;&lt;property id=&quot;20148&quot; value=&quot;5&quot;/&gt;&lt;property id=&quot;20300&quot; value=&quot;Slide 2&quot;/&gt;&lt;property id=&quot;20307&quot; value=&quot;551&quot;/&gt;&lt;/object&gt;&lt;object type=&quot;3&quot; unique_id=&quot;36623&quot;&gt;&lt;property id=&quot;20148&quot; value=&quot;5&quot;/&gt;&lt;property id=&quot;20300&quot; value=&quot;Slide 3&quot;/&gt;&lt;property id=&quot;20307&quot; value=&quot;552&quot;/&gt;&lt;/object&gt;&lt;object type=&quot;3&quot; unique_id=&quot;48586&quot;&gt;&lt;property id=&quot;20148&quot; value=&quot;5&quot;/&gt;&lt;property id=&quot;20300&quot; value=&quot;Slide 31&quot;/&gt;&lt;property id=&quot;20307&quot; value=&quot;635&quot;/&gt;&lt;/object&gt;&lt;object type=&quot;3&quot; unique_id=&quot;48598&quot;&gt;&lt;property id=&quot;20148&quot; value=&quot;5&quot;/&gt;&lt;property id=&quot;20300&quot; value=&quot;Slide 16&quot;/&gt;&lt;property id=&quot;20307&quot; value=&quot;654&quot;/&gt;&lt;/object&gt;&lt;object type=&quot;3&quot; unique_id=&quot;48599&quot;&gt;&lt;property id=&quot;20148&quot; value=&quot;5&quot;/&gt;&lt;property id=&quot;20300&quot; value=&quot;Slide 17&quot;/&gt;&lt;property id=&quot;20307&quot; value=&quot;655&quot;/&gt;&lt;/object&gt;&lt;object type=&quot;3&quot; unique_id=&quot;48615&quot;&gt;&lt;property id=&quot;20148&quot; value=&quot;5&quot;/&gt;&lt;property id=&quot;20300&quot; value=&quot;Slide 23&quot;/&gt;&lt;property id=&quot;20307&quot; value=&quot;673&quot;/&gt;&lt;/object&gt;&lt;object type=&quot;3&quot; unique_id=&quot;48616&quot;&gt;&lt;property id=&quot;20148&quot; value=&quot;5&quot;/&gt;&lt;property id=&quot;20300&quot; value=&quot;Slide 24&quot;/&gt;&lt;property id=&quot;20307&quot; value=&quot;674&quot;/&gt;&lt;/object&gt;&lt;object type=&quot;3&quot; unique_id=&quot;48622&quot;&gt;&lt;property id=&quot;20148&quot; value=&quot;5&quot;/&gt;&lt;property id=&quot;20300&quot; value=&quot;Slide 25&quot;/&gt;&lt;property id=&quot;20307&quot; value=&quot;680&quot;/&gt;&lt;/object&gt;&lt;object type=&quot;3&quot; unique_id=&quot;48623&quot;&gt;&lt;property id=&quot;20148&quot; value=&quot;5&quot;/&gt;&lt;property id=&quot;20300&quot; value=&quot;Slide 26&quot;/&gt;&lt;property id=&quot;20307&quot; value=&quot;681&quot;/&gt;&lt;/object&gt;&lt;object type=&quot;3&quot; unique_id=&quot;48630&quot;&gt;&lt;property id=&quot;20148&quot; value=&quot;5&quot;/&gt;&lt;property id=&quot;20300&quot; value=&quot;Slide 4&quot;/&gt;&lt;property id=&quot;20307&quot; value=&quot;723&quot;/&gt;&lt;/object&gt;&lt;object type=&quot;3&quot; unique_id=&quot;48631&quot;&gt;&lt;property id=&quot;20148&quot; value=&quot;5&quot;/&gt;&lt;property id=&quot;20300&quot; value=&quot;Slide 5&quot;/&gt;&lt;property id=&quot;20307&quot; value=&quot;724&quot;/&gt;&lt;/object&gt;&lt;object type=&quot;3&quot; unique_id=&quot;48632&quot;&gt;&lt;property id=&quot;20148&quot; value=&quot;5&quot;/&gt;&lt;property id=&quot;20300&quot; value=&quot;Slide 6&quot;/&gt;&lt;property id=&quot;20307&quot; value=&quot;713&quot;/&gt;&lt;/object&gt;&lt;object type=&quot;3&quot; unique_id=&quot;48633&quot;&gt;&lt;property id=&quot;20148&quot; value=&quot;5&quot;/&gt;&lt;property id=&quot;20300&quot; value=&quot;Slide 7&quot;/&gt;&lt;property id=&quot;20307&quot; value=&quot;714&quot;/&gt;&lt;/object&gt;&lt;object type=&quot;3&quot; unique_id=&quot;48634&quot;&gt;&lt;property id=&quot;20148&quot; value=&quot;5&quot;/&gt;&lt;property id=&quot;20300&quot; value=&quot;Slide 8&quot;/&gt;&lt;property id=&quot;20307&quot; value=&quot;732&quot;/&gt;&lt;/object&gt;&lt;object type=&quot;3&quot; unique_id=&quot;48635&quot;&gt;&lt;property id=&quot;20148&quot; value=&quot;5&quot;/&gt;&lt;property id=&quot;20300&quot; value=&quot;Slide 9&quot;/&gt;&lt;property id=&quot;20307&quot; value=&quot;693&quot;/&gt;&lt;/object&gt;&lt;object type=&quot;3&quot; unique_id=&quot;48636&quot;&gt;&lt;property id=&quot;20148&quot; value=&quot;5&quot;/&gt;&lt;property id=&quot;20300&quot; value=&quot;Slide 10&quot;/&gt;&lt;property id=&quot;20307&quot; value=&quot;694&quot;/&gt;&lt;/object&gt;&lt;object type=&quot;3&quot; unique_id=&quot;48637&quot;&gt;&lt;property id=&quot;20148&quot; value=&quot;5&quot;/&gt;&lt;property id=&quot;20300&quot; value=&quot;Slide 11&quot;/&gt;&lt;property id=&quot;20307&quot; value=&quot;697&quot;/&gt;&lt;/object&gt;&lt;object type=&quot;3&quot; unique_id=&quot;48638&quot;&gt;&lt;property id=&quot;20148&quot; value=&quot;5&quot;/&gt;&lt;property id=&quot;20300&quot; value=&quot;Slide 12&quot;/&gt;&lt;property id=&quot;20307&quot; value=&quot;698&quot;/&gt;&lt;/object&gt;&lt;object type=&quot;3&quot; unique_id=&quot;48639&quot;&gt;&lt;property id=&quot;20148&quot; value=&quot;5&quot;/&gt;&lt;property id=&quot;20300&quot; value=&quot;Slide 13&quot;/&gt;&lt;property id=&quot;20307&quot; value=&quot;705&quot;/&gt;&lt;/object&gt;&lt;object type=&quot;3&quot; unique_id=&quot;48640&quot;&gt;&lt;property id=&quot;20148&quot; value=&quot;5&quot;/&gt;&lt;property id=&quot;20300&quot; value=&quot;Slide 14&quot;/&gt;&lt;property id=&quot;20307&quot; value=&quot;706&quot;/&gt;&lt;/object&gt;&lt;object type=&quot;3&quot; unique_id=&quot;48641&quot;&gt;&lt;property id=&quot;20148&quot; value=&quot;5&quot;/&gt;&lt;property id=&quot;20300&quot; value=&quot;Slide 15&quot;/&gt;&lt;property id=&quot;20307&quot; value=&quot;728&quot;/&gt;&lt;/object&gt;&lt;object type=&quot;3&quot; unique_id=&quot;48642&quot;&gt;&lt;property id=&quot;20148&quot; value=&quot;5&quot;/&gt;&lt;property id=&quot;20300&quot; value=&quot;Slide 18&quot;/&gt;&lt;property id=&quot;20307&quot; value=&quot;721&quot;/&gt;&lt;/object&gt;&lt;object type=&quot;3&quot; unique_id=&quot;48643&quot;&gt;&lt;property id=&quot;20148&quot; value=&quot;5&quot;/&gt;&lt;property id=&quot;20300&quot; value=&quot;Slide 19&quot;/&gt;&lt;property id=&quot;20307&quot; value=&quot;722&quot;/&gt;&lt;/object&gt;&lt;object type=&quot;3&quot; unique_id=&quot;48644&quot;&gt;&lt;property id=&quot;20148&quot; value=&quot;5&quot;/&gt;&lt;property id=&quot;20300&quot; value=&quot;Slide 20&quot;/&gt;&lt;property id=&quot;20307&quot; value=&quot;718&quot;/&gt;&lt;/object&gt;&lt;object type=&quot;3&quot; unique_id=&quot;48645&quot;&gt;&lt;property id=&quot;20148&quot; value=&quot;5&quot;/&gt;&lt;property id=&quot;20300&quot; value=&quot;Slide 21&quot;/&gt;&lt;property id=&quot;20307&quot; value=&quot;719&quot;/&gt;&lt;/object&gt;&lt;object type=&quot;3&quot; unique_id=&quot;48646&quot;&gt;&lt;property id=&quot;20148&quot; value=&quot;5&quot;/&gt;&lt;property id=&quot;20300&quot; value=&quot;Slide 22&quot;/&gt;&lt;property id=&quot;20307&quot; value=&quot;730&quot;/&gt;&lt;/object&gt;&lt;object type=&quot;3&quot; unique_id=&quot;48647&quot;&gt;&lt;property id=&quot;20148&quot; value=&quot;5&quot;/&gt;&lt;property id=&quot;20300&quot; value=&quot;Slide 27&quot;/&gt;&lt;property id=&quot;20307&quot; value=&quot;725&quot;/&gt;&lt;/object&gt;&lt;object type=&quot;3&quot; unique_id=&quot;48648&quot;&gt;&lt;property id=&quot;20148&quot; value=&quot;5&quot;/&gt;&lt;property id=&quot;20300&quot; value=&quot;Slide 28&quot;/&gt;&lt;property id=&quot;20307&quot; value=&quot;726&quot;/&gt;&lt;/object&gt;&lt;object type=&quot;3&quot; unique_id=&quot;48649&quot;&gt;&lt;property id=&quot;20148&quot; value=&quot;5&quot;/&gt;&lt;property id=&quot;20300&quot; value=&quot;Slide 29&quot;/&gt;&lt;property id=&quot;20307&quot; value=&quot;733&quot;/&gt;&lt;/object&gt;&lt;object type=&quot;3&quot; unique_id=&quot;48654&quot;&gt;&lt;property id=&quot;20148&quot; value=&quot;5&quot;/&gt;&lt;property id=&quot;20300&quot; value=&quot;Slide 30&quot;/&gt;&lt;property id=&quot;20307&quot; value=&quot;734&quot;/&gt;&lt;/object&gt;&lt;/object&gt;&lt;object type=&quot;4&quot; unique_id=&quot;29438&quot;&gt;&lt;/object&gt;&lt;object type=&quot;10&quot; unique_id=&quot;29473&quot;&gt;&lt;object type=&quot;11&quot; unique_id=&quot;2947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29475&quot;&gt;&lt;property id=&quot;20180&quot; value=&quot;0&quot;/&gt;&lt;property id=&quot;20181&quot; value=&quot;0&quot;/&gt;&lt;property id=&quot;20182&quot; value=&quot;0&quot;/&gt;&lt;property id=&quot;20183&quot; value=&quot;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DE929B-82BA-42D2-A9BB-3CB2BAA60F8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119817-1546-4EA0-BE64-48E6F1755684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On-screen Show (4:3)</PresentationFormat>
  <Paragraphs>219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1_Office Theme</vt:lpstr>
      <vt:lpstr>6_Office Theme</vt:lpstr>
      <vt:lpstr>7_Office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2012-01-30T14:43:00Z</dcterms:created>
  <dcterms:modified xsi:type="dcterms:W3CDTF">2020-05-12T14:57:44Z</dcterms:modified>
</cp:coreProperties>
</file>